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4"/>
  </p:notesMasterIdLst>
  <p:handoutMasterIdLst>
    <p:handoutMasterId r:id="rId25"/>
  </p:handoutMasterIdLst>
  <p:sldIdLst>
    <p:sldId id="385" r:id="rId2"/>
    <p:sldId id="363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D9D9D9"/>
    <a:srgbClr val="008000"/>
    <a:srgbClr val="FFFF99"/>
    <a:srgbClr val="FF9933"/>
    <a:srgbClr val="CC3300"/>
    <a:srgbClr val="E7F4B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0125" autoAdjust="0"/>
  </p:normalViewPr>
  <p:slideViewPr>
    <p:cSldViewPr>
      <p:cViewPr varScale="1">
        <p:scale>
          <a:sx n="132" d="100"/>
          <a:sy n="132" d="100"/>
        </p:scale>
        <p:origin x="264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E3FD5DB5-F215-4A92-87DC-9200A623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33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199B97D-B61B-4DB5-BFCF-FEF61B09F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0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download.nvidia.com/compute/DevZone/docs/html/C/doc/ptx_isa_3.0.pd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1 to 8.  Maybe 1 if all threads are in the same warp and issued at the same time.</a:t>
            </a:r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2C2A67C-3A10-4D31-BE05-55C97FF55A68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552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8 – no race condition</a:t>
            </a: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C7F4C43-49F8-4D0D-9929-718EF82BE471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5098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05EEF1-87EF-404B-B452-4779A4B561A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7191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DC73062-C35E-4D37-B86F-D1B99653C1B4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4481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EDFD8CD-E91C-4AAF-8360-439BB85637A3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30729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There is a PTX instruction for CAS and other atomics. </a:t>
            </a:r>
            <a:r>
              <a:rPr lang="en-US" smtClean="0">
                <a:hlinkClick r:id="rId3"/>
              </a:rPr>
              <a:t>http://developer.download.nvidia.com/compute/DevZone/docs/html/C/doc/ptx_isa_3.0.pdf</a:t>
            </a:r>
            <a:r>
              <a:rPr lang="en-US" smtClean="0"/>
              <a:t>.</a:t>
            </a:r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F18F762-B16C-4F8E-86B9-2AAAA06C2F5A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087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3A9B07-EDE1-4AC8-B87E-4FB0F4379DD7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71486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E07353A-3F3B-4058-B9D3-E98AD7A94AFF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00977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F664FF0-0579-4A26-997B-E0F711622C23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0014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D44A40-DE43-40DC-A3D3-26BC0C973492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20535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7CECD65-171F-4642-994E-16B79BE18440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1386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A738C0-3104-4D20-BE52-6DEA9E3DDD6C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1138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352C45B-FA81-48B6-BE36-8EC38D7DC1F7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26322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A7863F-5D6B-46FA-9C50-1665C338BEA7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5351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DAEE538-2095-48D8-A66F-544E0A1B7DB4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8733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8A5D5D7-DA08-45CF-B7A4-F3EE442EBDCA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6698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A4DE9EC-4DB1-42D2-A69B-6FE593F54D70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511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C39D64D-48BA-4CBF-AC6A-31DA15759FCD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5454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BA60412-2B9D-4BA1-80A6-870C0899446C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0172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Work together:  use atomics, __syncthreads() only works within a thread block.</a:t>
            </a:r>
          </a:p>
          <a:p>
            <a:r>
              <a:rPr lang="en-US" smtClean="0"/>
              <a:t>Sparingly:  kills parallelism.</a:t>
            </a:r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6033D34-597D-43CC-A537-0ED892F2A05E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259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03BA-16DF-4DAF-80AD-6745592B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EEAAC-DC00-4212-87D6-3B134B3FE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0D93-C444-46F3-810E-1760BE45F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9AB-E459-40AF-AB67-F532D7C2D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53B00-B11A-42F9-8C60-B5B33F19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D5A6-D8A0-4273-94DF-43D23EC40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61BBF-E0C5-43E3-9B43-6D91B1E9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6CB2-D719-40E7-8B41-92CE802C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5450-EF93-4541-9831-713CD5AEC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F1B-5829-4E6B-A892-320A053A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802B-5BAF-4DCF-85A4-2F337088D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DD1A425-CAA0-46FB-BF3A-EA080A921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CUDA Atomics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</a:t>
            </a:r>
            <a:r>
              <a:rPr lang="en-US" dirty="0" smtClean="0"/>
              <a:t>2016</a:t>
            </a:r>
            <a:endParaRPr lang="en-US" dirty="0" smtClean="0"/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352800"/>
            <a:ext cx="7620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count = 0;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++count;</a:t>
            </a:r>
          </a:p>
        </p:txBody>
      </p:sp>
      <p:sp>
        <p:nvSpPr>
          <p:cNvPr id="102404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What is the value of </a:t>
            </a:r>
            <a:r>
              <a:rPr lang="en-US" sz="3200">
                <a:latin typeface="Courier New" pitchFamily="49" charset="0"/>
                <a:cs typeface="Courier New" pitchFamily="49" charset="0"/>
              </a:rPr>
              <a:t>count</a:t>
            </a:r>
            <a:r>
              <a:rPr lang="en-US" sz="3200"/>
              <a:t> if 8 threads execute </a:t>
            </a:r>
            <a:r>
              <a:rPr lang="en-US" sz="3200">
                <a:latin typeface="Courier New" pitchFamily="49" charset="0"/>
                <a:cs typeface="Courier New" pitchFamily="49" charset="0"/>
              </a:rPr>
              <a:t>++count</a:t>
            </a:r>
            <a:r>
              <a:rPr lang="en-US" sz="3200"/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3886200"/>
          </a:xfrm>
        </p:spPr>
        <p:txBody>
          <a:bodyPr/>
          <a:lstStyle/>
          <a:p>
            <a:r>
              <a:rPr lang="en-US" smtClean="0"/>
              <a:t>Read-modify-write atomic operation</a:t>
            </a:r>
          </a:p>
          <a:p>
            <a:pPr lvl="1"/>
            <a:r>
              <a:rPr lang="en-US" smtClean="0"/>
              <a:t>Guaranteed no interference from other threads</a:t>
            </a:r>
          </a:p>
          <a:p>
            <a:pPr lvl="1"/>
            <a:r>
              <a:rPr lang="en-US" smtClean="0"/>
              <a:t>No guarantee on order</a:t>
            </a:r>
          </a:p>
          <a:p>
            <a:r>
              <a:rPr lang="en-US" smtClean="0"/>
              <a:t>Shared or global memory</a:t>
            </a:r>
          </a:p>
          <a:p>
            <a:r>
              <a:rPr lang="en-US" smtClean="0"/>
              <a:t>Requires compute capability 1.1 (&gt; G80)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G.1 in the NVIDIA CUDA C Programming Guide for full compute capability requirements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5052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unsigned 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count = 0;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atomic ++count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(&amp;count, 1);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What is the value of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count</a:t>
            </a:r>
            <a:r>
              <a:rPr lang="en-US" dirty="0" smtClean="0"/>
              <a:t> if 8 threads execute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dirty="0" smtClean="0"/>
              <a:t> below?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How do you implement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971800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__device__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val);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How do you implement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971800"/>
            <a:ext cx="792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rgbClr val="D60093"/>
                </a:solidFill>
                <a:latin typeface="Courier New" charset="0"/>
              </a:rPr>
              <a:t>__device__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0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000" kern="0" dirty="0" err="1" smtClean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000" kern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*address, </a:t>
            </a:r>
            <a:r>
              <a:rPr lang="en-US" sz="20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{ </a:t>
            </a:r>
            <a:r>
              <a:rPr lang="en-US" sz="2000" kern="0" dirty="0">
                <a:solidFill>
                  <a:srgbClr val="008000"/>
                </a:solidFill>
                <a:latin typeface="Courier New" charset="0"/>
              </a:rPr>
              <a:t>// Made up keyword</a:t>
            </a:r>
            <a:r>
              <a:rPr lang="en-US" sz="2000" kern="0" dirty="0" smtClean="0">
                <a:solidFill>
                  <a:srgbClr val="008000"/>
                </a:solidFill>
                <a:latin typeface="Courier New" charset="0"/>
              </a:rPr>
              <a:t>: __lock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</a:t>
            </a:r>
            <a:r>
              <a:rPr lang="en-US" sz="2000" kern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0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old;</a:t>
            </a:r>
            <a:endParaRPr lang="en-US" sz="20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000" kern="0" dirty="0">
                <a:solidFill>
                  <a:srgbClr val="D60093"/>
                </a:solidFill>
                <a:latin typeface="Courier New" charset="0"/>
              </a:rPr>
              <a:t>__lock</a:t>
            </a: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(address) 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   old = *address;</a:t>
            </a:r>
            <a:endParaRPr lang="en-US" sz="20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   *address += val;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return </a:t>
            </a:r>
            <a:r>
              <a:rPr lang="en-US" sz="2000" kern="0" dirty="0" smtClean="0">
                <a:solidFill>
                  <a:schemeClr val="tx2"/>
                </a:solidFill>
                <a:latin typeface="Courier New" charset="0"/>
              </a:rPr>
              <a:t>old;</a:t>
            </a:r>
            <a:endParaRPr lang="en-US" sz="20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0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How do you implement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 </a:t>
            </a:r>
            <a:r>
              <a:rPr lang="en-US" b="1" dirty="0" smtClean="0"/>
              <a:t>without</a:t>
            </a:r>
            <a:r>
              <a:rPr lang="en-US" dirty="0" smtClean="0"/>
              <a:t> locking?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How do you implement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 </a:t>
            </a:r>
            <a:r>
              <a:rPr lang="en-US" b="1" dirty="0" smtClean="0"/>
              <a:t>without</a:t>
            </a:r>
            <a:r>
              <a:rPr lang="en-US" dirty="0" smtClean="0"/>
              <a:t> locking?</a:t>
            </a:r>
          </a:p>
          <a:p>
            <a:pPr>
              <a:defRPr/>
            </a:pPr>
            <a:r>
              <a:rPr lang="en-US" dirty="0" smtClean="0"/>
              <a:t>What if you were given an atomic compare and swap?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38200" y="4572000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 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*address,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compare,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val);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09571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atomicCAS</a:t>
            </a:r>
            <a:r>
              <a:rPr lang="en-US" sz="3200"/>
              <a:t> pseudo implementation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743200"/>
            <a:ext cx="8458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compare,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 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// Made up keyword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__lock</a:t>
            </a:r>
            <a:r>
              <a:rPr lang="en-US" sz="2400" kern="0" dirty="0">
                <a:latin typeface="Courier New" charset="0"/>
              </a:rPr>
              <a:t>(address)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 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US" sz="2400" kern="0" dirty="0">
                <a:latin typeface="Courier New" charset="0"/>
              </a:rPr>
              <a:t>old =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*address = (old == compare) ? val :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  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>
            <a:spLocks noChangeArrowheads="1"/>
          </p:cNvSpPr>
          <p:nvPr/>
        </p:nvSpPr>
        <p:spPr bwMode="auto">
          <a:xfrm>
            <a:off x="1447800" y="4495800"/>
            <a:ext cx="35052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5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0596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atomicCAS</a:t>
            </a:r>
            <a:r>
              <a:rPr lang="en-US" sz="3200"/>
              <a:t> pseudo implementation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743200"/>
            <a:ext cx="8458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compare,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 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// Made up keyword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__lock</a:t>
            </a:r>
            <a:r>
              <a:rPr lang="en-US" sz="2400" kern="0" dirty="0">
                <a:latin typeface="Courier New" charset="0"/>
              </a:rPr>
              <a:t>(address)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 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US" sz="2400" kern="0" dirty="0">
                <a:latin typeface="Courier New" charset="0"/>
              </a:rPr>
              <a:t>old =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*address = (old == compare) ? val :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  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>
            <a:spLocks noChangeArrowheads="1"/>
          </p:cNvSpPr>
          <p:nvPr/>
        </p:nvSpPr>
        <p:spPr bwMode="auto">
          <a:xfrm>
            <a:off x="1447800" y="4953000"/>
            <a:ext cx="73152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1620" name="Content Placeholder 2"/>
          <p:cNvSpPr txBox="1">
            <a:spLocks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>
                <a:solidFill>
                  <a:srgbClr val="D60093"/>
                </a:solidFill>
                <a:latin typeface="Courier New" pitchFamily="49" charset="0"/>
                <a:cs typeface="Courier New" pitchFamily="49" charset="0"/>
              </a:rPr>
              <a:t>atomicCAS</a:t>
            </a:r>
            <a:r>
              <a:rPr lang="en-US" sz="3200"/>
              <a:t> pseudo implementation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743200"/>
            <a:ext cx="8458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compare,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 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// Made up keyword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__lock</a:t>
            </a:r>
            <a:r>
              <a:rPr lang="en-US" sz="2400" kern="0" dirty="0">
                <a:latin typeface="Courier New" charset="0"/>
              </a:rPr>
              <a:t>(address)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 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 </a:t>
            </a:r>
            <a:r>
              <a:rPr lang="en-US" sz="2400" kern="0" dirty="0">
                <a:latin typeface="Courier New" charset="0"/>
              </a:rPr>
              <a:t>old = 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*address;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*address = (old == compare) ? val :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  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2643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Example: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895600"/>
            <a:ext cx="6934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*addr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2,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5"/>
          <p:cNvSpPr>
            <a:spLocks noChangeArrowheads="1"/>
          </p:cNvSpPr>
          <p:nvPr/>
        </p:nvSpPr>
        <p:spPr bwMode="auto">
          <a:xfrm>
            <a:off x="1066800" y="3886200"/>
            <a:ext cx="4648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6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3668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Example: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895600"/>
            <a:ext cx="6934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*addr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2,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943600" y="3886200"/>
            <a:ext cx="2895600" cy="9906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returns 1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*addr =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5"/>
          <p:cNvSpPr>
            <a:spLocks noChangeArrowheads="1"/>
          </p:cNvSpPr>
          <p:nvPr/>
        </p:nvSpPr>
        <p:spPr bwMode="auto">
          <a:xfrm>
            <a:off x="1066800" y="4419600"/>
            <a:ext cx="4648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4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4692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Example: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895600"/>
            <a:ext cx="6934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*addr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2,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943600" y="4419600"/>
            <a:ext cx="2895600" cy="9906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returns 2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*addr =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5"/>
          <p:cNvSpPr>
            <a:spLocks noChangeArrowheads="1"/>
          </p:cNvSpPr>
          <p:nvPr/>
        </p:nvSpPr>
        <p:spPr bwMode="auto">
          <a:xfrm>
            <a:off x="1066800" y="4953000"/>
            <a:ext cx="46482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57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15716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Example: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895600"/>
            <a:ext cx="6934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*addr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1,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tx2"/>
                </a:solidFill>
                <a:latin typeface="Courier New" charset="0"/>
              </a:rPr>
              <a:t>addr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, 2, 3);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943600" y="4953000"/>
            <a:ext cx="2895600" cy="9906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returns 2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*addr =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dirty="0" smtClean="0"/>
              <a:t>Again, how do you implement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atomicAdd </a:t>
            </a:r>
            <a:r>
              <a:rPr lang="en-US" dirty="0" smtClean="0"/>
              <a:t>given </a:t>
            </a:r>
            <a:r>
              <a:rPr lang="en-US" kern="0" dirty="0" smtClean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3352800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__device__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(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800" kern="0" dirty="0">
                <a:solidFill>
                  <a:schemeClr val="tx2"/>
                </a:solidFill>
                <a:latin typeface="Courier New" charset="0"/>
              </a:rPr>
              <a:t> val);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8288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atomicAdd(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 = *address, assumed;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do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assumed =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old =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  assumed, val + assumed);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while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(assumed != old);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2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ChangeArrowheads="1"/>
          </p:cNvSpPr>
          <p:nvPr/>
        </p:nvSpPr>
        <p:spPr bwMode="auto">
          <a:xfrm>
            <a:off x="685800" y="2667000"/>
            <a:ext cx="3581400" cy="5334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7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8288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atomicAdd(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 = *address, assumed;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do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assumed =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old =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  assumed, val + assumed);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while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(assumed != old);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200" kern="0" dirty="0">
                <a:solidFill>
                  <a:schemeClr val="tx2"/>
                </a:solidFill>
                <a:latin typeface="Courier New" charset="0"/>
              </a:rPr>
              <a:t>	</a:t>
            </a:r>
          </a:p>
        </p:txBody>
      </p:sp>
      <p:sp>
        <p:nvSpPr>
          <p:cNvPr id="118789" name="TextBox 2"/>
          <p:cNvSpPr txBox="1">
            <a:spLocks noChangeArrowheads="1"/>
          </p:cNvSpPr>
          <p:nvPr/>
        </p:nvSpPr>
        <p:spPr bwMode="auto">
          <a:xfrm>
            <a:off x="6324600" y="2667000"/>
            <a:ext cx="26670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Read original value at 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*address</a:t>
            </a:r>
            <a:r>
              <a:rPr lang="en-US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5"/>
          <p:cNvSpPr>
            <a:spLocks noChangeArrowheads="1"/>
          </p:cNvSpPr>
          <p:nvPr/>
        </p:nvSpPr>
        <p:spPr bwMode="auto">
          <a:xfrm>
            <a:off x="1066800" y="4038600"/>
            <a:ext cx="4800600" cy="838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98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8288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atomicAdd(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 = *address, assumed;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do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assumed =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old =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  assumed, val + assumed);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while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(assumed != old);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2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119813" name="TextBox 2"/>
          <p:cNvSpPr txBox="1">
            <a:spLocks noChangeArrowheads="1"/>
          </p:cNvSpPr>
          <p:nvPr/>
        </p:nvSpPr>
        <p:spPr bwMode="auto">
          <a:xfrm>
            <a:off x="6324600" y="4022725"/>
            <a:ext cx="26670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If the value at 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*address</a:t>
            </a:r>
            <a:r>
              <a:rPr lang="en-US">
                <a:solidFill>
                  <a:srgbClr val="FF0000"/>
                </a:solidFill>
              </a:rPr>
              <a:t> didn’t change, increment it.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ChangeArrowheads="1"/>
          </p:cNvSpPr>
          <p:nvPr/>
        </p:nvSpPr>
        <p:spPr bwMode="auto">
          <a:xfrm>
            <a:off x="1066800" y="4946650"/>
            <a:ext cx="4267200" cy="46355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8288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__device__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atomicAdd(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*address,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val)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int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 = *address, assumed;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do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assumed =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old = 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(address,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    assumed, assumed + val);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}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while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(assumed != old);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 </a:t>
            </a:r>
            <a:r>
              <a:rPr lang="en-US" sz="24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 old;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chemeClr val="tx2"/>
                </a:solidFill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2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120837" name="TextBox 2"/>
          <p:cNvSpPr txBox="1">
            <a:spLocks noChangeArrowheads="1"/>
          </p:cNvSpPr>
          <p:nvPr/>
        </p:nvSpPr>
        <p:spPr bwMode="auto">
          <a:xfrm>
            <a:off x="6324600" y="4953000"/>
            <a:ext cx="26670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Otherwise, loop until 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atomicCAS</a:t>
            </a:r>
            <a:r>
              <a:rPr lang="en-US">
                <a:solidFill>
                  <a:srgbClr val="FF0000"/>
                </a:solidFill>
              </a:rPr>
              <a:t> succeeds.  </a:t>
            </a:r>
          </a:p>
        </p:txBody>
      </p:sp>
      <p:sp>
        <p:nvSpPr>
          <p:cNvPr id="120838" name="TextBox 6"/>
          <p:cNvSpPr txBox="1">
            <a:spLocks noChangeArrowheads="1"/>
          </p:cNvSpPr>
          <p:nvPr/>
        </p:nvSpPr>
        <p:spPr bwMode="auto">
          <a:xfrm>
            <a:off x="4419600" y="5830888"/>
            <a:ext cx="4572000" cy="9223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The value of 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*address</a:t>
            </a:r>
            <a:r>
              <a:rPr lang="en-US">
                <a:solidFill>
                  <a:srgbClr val="FF0000"/>
                </a:solidFill>
              </a:rPr>
              <a:t> after this function returns is not necessarily the original value of 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*address + val</a:t>
            </a:r>
            <a:r>
              <a:rPr lang="en-US">
                <a:solidFill>
                  <a:srgbClr val="FF0000"/>
                </a:solidFill>
              </a:rPr>
              <a:t>,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21859" name="Content Placeholder 2"/>
          <p:cNvSpPr txBox="1">
            <a:spLocks/>
          </p:cNvSpPr>
          <p:nvPr/>
        </p:nvSpPr>
        <p:spPr bwMode="auto">
          <a:xfrm>
            <a:off x="457200" y="1981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Lots of atomics: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38200" y="2743200"/>
            <a:ext cx="6934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008000"/>
                </a:solidFill>
                <a:latin typeface="Courier New" charset="0"/>
              </a:rPr>
              <a:t>// Arithmetic      // Bitwise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400" kern="0" dirty="0">
                <a:latin typeface="Courier New" charset="0"/>
              </a:rPr>
              <a:t>()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        </a:t>
            </a: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atomicAnd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atomicSub</a:t>
            </a:r>
            <a:r>
              <a:rPr lang="en-US" sz="2400" kern="0" dirty="0">
                <a:latin typeface="Courier New" charset="0"/>
              </a:rPr>
              <a:t>()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        </a:t>
            </a: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atomicOr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atomicExch</a:t>
            </a:r>
            <a:r>
              <a:rPr lang="en-US" sz="2400" kern="0" dirty="0">
                <a:latin typeface="Courier New" charset="0"/>
              </a:rPr>
              <a:t>()</a:t>
            </a: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       </a:t>
            </a: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atomicXor</a:t>
            </a:r>
            <a:r>
              <a:rPr lang="en-US" sz="2400" kern="0" dirty="0">
                <a:latin typeface="Courier New" charset="0"/>
              </a:rPr>
              <a:t>()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atomicMin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atomicMax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atomicAdd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 err="1">
                <a:solidFill>
                  <a:srgbClr val="D60093"/>
                </a:solidFill>
                <a:latin typeface="Courier New" charset="0"/>
              </a:rPr>
              <a:t>atomicDec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rgbClr val="D60093"/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400" kern="0" dirty="0">
                <a:solidFill>
                  <a:srgbClr val="D60093"/>
                </a:solidFill>
                <a:latin typeface="Courier New" charset="0"/>
              </a:rPr>
              <a:t>atomicCAS</a:t>
            </a:r>
            <a:r>
              <a:rPr lang="en-US" sz="2400" kern="0" dirty="0">
                <a:latin typeface="Courier New" charset="0"/>
              </a:rPr>
              <a:t>()</a:t>
            </a:r>
            <a:endParaRPr lang="en-US" sz="2400" kern="0" dirty="0">
              <a:solidFill>
                <a:schemeClr val="tx2"/>
              </a:solidFill>
              <a:latin typeface="Courier New" charset="0"/>
            </a:endParaRPr>
          </a:p>
        </p:txBody>
      </p:sp>
      <p:sp>
        <p:nvSpPr>
          <p:cNvPr id="121861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B.10 in the NVIDIA CUDA C Programming Guide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Atomic Functions</a:t>
            </a:r>
          </a:p>
        </p:txBody>
      </p:sp>
      <p:sp>
        <p:nvSpPr>
          <p:cNvPr id="122883" name="Content Placeholder 2"/>
          <p:cNvSpPr txBox="1">
            <a:spLocks/>
          </p:cNvSpPr>
          <p:nvPr/>
        </p:nvSpPr>
        <p:spPr bwMode="auto">
          <a:xfrm>
            <a:off x="457200" y="1981200"/>
            <a:ext cx="6781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How can threads from different blocks work together?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Use atomics sparingly. 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8516</TotalTime>
  <Words>995</Words>
  <Application>Microsoft Office PowerPoint</Application>
  <PresentationFormat>On-screen Show (4:3)</PresentationFormat>
  <Paragraphs>224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Courier New</vt:lpstr>
      <vt:lpstr>Times New Roman</vt:lpstr>
      <vt:lpstr>Wingdings</vt:lpstr>
      <vt:lpstr>Pixel</vt:lpstr>
      <vt:lpstr>CUDA Atomics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  <vt:lpstr>Atomic Functions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294</cp:revision>
  <cp:lastPrinted>2012-01-29T21:57:59Z</cp:lastPrinted>
  <dcterms:created xsi:type="dcterms:W3CDTF">2011-01-14T02:17:40Z</dcterms:created>
  <dcterms:modified xsi:type="dcterms:W3CDTF">2016-10-16T16:07:00Z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